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36" r:id="rId3"/>
    <p:sldId id="633" r:id="rId5"/>
    <p:sldId id="509" r:id="rId6"/>
    <p:sldId id="457" r:id="rId7"/>
    <p:sldId id="454" r:id="rId8"/>
    <p:sldId id="635" r:id="rId9"/>
    <p:sldId id="636" r:id="rId10"/>
    <p:sldId id="634" r:id="rId11"/>
    <p:sldId id="637" r:id="rId12"/>
    <p:sldId id="624" r:id="rId13"/>
    <p:sldId id="625" r:id="rId14"/>
    <p:sldId id="498" r:id="rId15"/>
    <p:sldId id="506" r:id="rId16"/>
    <p:sldId id="456" r:id="rId17"/>
    <p:sldId id="512" r:id="rId18"/>
    <p:sldId id="551" r:id="rId19"/>
  </p:sldIdLst>
  <p:sldSz cx="12192000" cy="6858000"/>
  <p:notesSz cx="6858000" cy="9144000"/>
  <p:embeddedFontLst>
    <p:embeddedFont>
      <p:font typeface="华文行楷" panose="02010800040101010101" charset="-122"/>
      <p:regular r:id="rId23"/>
    </p:embeddedFont>
    <p:embeddedFont>
      <p:font typeface="楷体" panose="02010609060101010101" charset="-122"/>
      <p:regular r:id="rId24"/>
    </p:embeddedFont>
    <p:embeddedFont>
      <p:font typeface="隶书" panose="02010509060101010101" charset="-122"/>
      <p:regular r:id="rId25"/>
    </p:embeddedFont>
    <p:embeddedFont>
      <p:font typeface="方正古隶简体" panose="03000509000000000000" pitchFamily="65" charset="-122"/>
      <p:regular r:id="rId26"/>
    </p:embeddedFont>
    <p:embeddedFont>
      <p:font typeface="Wingdings 2" panose="05020102010507070707" pitchFamily="2" charset="2"/>
      <p:regular r:id="rId27"/>
    </p:embeddedFont>
    <p:embeddedFont>
      <p:font typeface="等线 Light" panose="02010600030101010101" charset="-122"/>
      <p:regular r:id="rId28"/>
    </p:embeddedFont>
    <p:embeddedFont>
      <p:font typeface="等线" panose="02010600030101010101" charset="-122"/>
      <p:regular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6B76"/>
    <a:srgbClr val="EB8133"/>
    <a:srgbClr val="426959"/>
    <a:srgbClr val="ADADAB"/>
    <a:srgbClr val="AF5558"/>
    <a:srgbClr val="EBA09E"/>
    <a:srgbClr val="CCEFE2"/>
    <a:srgbClr val="AEADAD"/>
    <a:srgbClr val="CC6600"/>
    <a:srgbClr val="E4E0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 showGuides="1">
      <p:cViewPr>
        <p:scale>
          <a:sx n="59" d="100"/>
          <a:sy n="59" d="100"/>
        </p:scale>
        <p:origin x="1194" y="1320"/>
      </p:cViewPr>
      <p:guideLst>
        <p:guide orient="horz" pos="2350"/>
        <p:guide pos="371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font" Target="fonts/font11.fntdata"/><Relationship Id="rId32" Type="http://schemas.openxmlformats.org/officeDocument/2006/relationships/font" Target="fonts/font10.fntdata"/><Relationship Id="rId31" Type="http://schemas.openxmlformats.org/officeDocument/2006/relationships/font" Target="fonts/font9.fntdata"/><Relationship Id="rId30" Type="http://schemas.openxmlformats.org/officeDocument/2006/relationships/font" Target="fonts/font8.fntdata"/><Relationship Id="rId3" Type="http://schemas.openxmlformats.org/officeDocument/2006/relationships/slide" Target="slides/slide1.xml"/><Relationship Id="rId29" Type="http://schemas.openxmlformats.org/officeDocument/2006/relationships/font" Target="fonts/font7.fntdata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wdp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120E77-BEAC-4C9D-A744-ECB27BC4F8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8EC9C7-1CA5-4F0A-A098-4F97ADAB24A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916AC-93EC-4A37-A5CB-30C5EFD0BB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EC9C7-1CA5-4F0A-A098-4F97ADAB24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916AC-93EC-4A37-A5CB-30C5EFD0BB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916AC-93EC-4A37-A5CB-30C5EFD0BB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916AC-93EC-4A37-A5CB-30C5EFD0BB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916AC-93EC-4A37-A5CB-30C5EFD0BB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EC9C7-1CA5-4F0A-A098-4F97ADAB24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916AC-93EC-4A37-A5CB-30C5EFD0BB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2">
            <a:alphaModFix amt="2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244F4-8239-4FBA-BAF8-1D7BA70E95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03B9C-3929-4105-9A36-5366D33C22D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4.png"/><Relationship Id="rId6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microsoft.com/office/2007/relationships/media" Target="ppt/slides/ppt/slides/ppt/slides/ppt/slides/ppt/slides/ppt/slides/ppt/slides/ppt/slides/ppt/slides/ppt/slides/ppt/slides/ppt/slides/ppt/slides/ppt/slides/ppt/slides/ppt/slides/ppt/slides/ppt/slides/ppt/slides/ppt/slides/ppt/slides/clipboard/slides/ppt/media/audio1.wav" TargetMode="External"/><Relationship Id="rId3" Type="http://schemas.openxmlformats.org/officeDocument/2006/relationships/audio" Target="ppt/slides/ppt/slides/ppt/slides/ppt/slides/ppt/slides/ppt/slides/ppt/slides/ppt/slides/ppt/slides/ppt/slides/ppt/slides/ppt/slides/ppt/slides/ppt/slides/ppt/slides/ppt/slides/ppt/slides/ppt/slides/ppt/slides/ppt/slides/ppt/slides/clipboard/slides/ppt/media/audio1.wav" TargetMode="External"/><Relationship Id="rId2" Type="http://schemas.openxmlformats.org/officeDocument/2006/relationships/tags" Target="../tags/tag1.xml"/><Relationship Id="rId15" Type="http://schemas.openxmlformats.org/officeDocument/2006/relationships/notesSlide" Target="../notesSlides/notesSlide1.xml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8.png"/><Relationship Id="rId12" Type="http://schemas.microsoft.com/office/2007/relationships/media" Target="ppt/slides/ppt/slides/ppt/slides/ppt/slides/ppt/slides/ppt/slides/ppt/slides/ppt/slides/ppt/slides/ppt/slides/ppt/slides/ppt/slides/ppt/slides/ppt/slides/ppt/slides/ppt/slides/ppt/slides/ppt/slides/ppt/slides/ppt/slides/ppt/slides/clipboard/slides/ppt/media/media1.mp3" TargetMode="External"/><Relationship Id="rId11" Type="http://schemas.openxmlformats.org/officeDocument/2006/relationships/audio" Target="ppt/slides/ppt/slides/ppt/slides/ppt/slides/ppt/slides/ppt/slides/ppt/slides/ppt/slides/ppt/slides/ppt/slides/ppt/slides/ppt/slides/ppt/slides/ppt/slides/ppt/slides/ppt/slides/ppt/slides/ppt/slides/ppt/slides/ppt/slides/ppt/slides/clipboard/slides/ppt/media/media1.mp3" TargetMode="External"/><Relationship Id="rId10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3" Type="http://schemas.openxmlformats.org/officeDocument/2006/relationships/image" Target="../media/image7.png"/><Relationship Id="rId2" Type="http://schemas.openxmlformats.org/officeDocument/2006/relationships/tags" Target="../tags/tag3.xml"/><Relationship Id="rId1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1.emf"/><Relationship Id="rId3" Type="http://schemas.microsoft.com/office/2007/relationships/hdphoto" Target="../media/image20.wdp"/><Relationship Id="rId2" Type="http://schemas.openxmlformats.org/officeDocument/2006/relationships/image" Target="../media/image19.png"/><Relationship Id="rId1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7" t="23400" r="14297" b="33269"/>
          <a:stretch>
            <a:fillRect/>
          </a:stretch>
        </p:blipFill>
        <p:spPr>
          <a:xfrm>
            <a:off x="4041127" y="693440"/>
            <a:ext cx="4109747" cy="3854608"/>
          </a:xfrm>
          <a:prstGeom prst="rect">
            <a:avLst/>
          </a:prstGeom>
          <a:effectLst>
            <a:outerShdw blurRad="50800" dist="114300" dir="1440000" algn="tl" rotWithShape="0">
              <a:prstClr val="black">
                <a:alpha val="19000"/>
              </a:prstClr>
            </a:outerShdw>
          </a:effectLst>
        </p:spPr>
      </p:pic>
      <p:sp>
        <p:nvSpPr>
          <p:cNvPr id="7" name="PA_文本框 6"/>
          <p:cNvSpPr txBox="1"/>
          <p:nvPr>
            <p:custDataLst>
              <p:tags r:id="rId2"/>
            </p:custDataLst>
          </p:nvPr>
        </p:nvSpPr>
        <p:spPr>
          <a:xfrm>
            <a:off x="2543605" y="4722843"/>
            <a:ext cx="7685701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atin typeface="华文行楷" panose="02010800040101010101" charset="-122"/>
                <a:ea typeface="华文行楷" panose="02010800040101010101" charset="-122"/>
              </a:rPr>
              <a:t>仁和意涵与对话精神</a:t>
            </a:r>
            <a:endParaRPr lang="zh-CN" altLang="en-US" sz="4800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  <p:pic>
        <p:nvPicPr>
          <p:cNvPr id="19" name="PA_copy3249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link="rId4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89" y="-582529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A_图片 4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6" t="54200"/>
          <a:stretch>
            <a:fillRect/>
          </a:stretch>
        </p:blipFill>
        <p:spPr>
          <a:xfrm>
            <a:off x="8678879" y="4534052"/>
            <a:ext cx="3677699" cy="223160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01" t="66382" r="14297" b="17800"/>
          <a:stretch>
            <a:fillRect/>
          </a:stretch>
        </p:blipFill>
        <p:spPr>
          <a:xfrm>
            <a:off x="9591812" y="532204"/>
            <a:ext cx="2619035" cy="197272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60" t="10402" r="13243" b="40199"/>
          <a:stretch>
            <a:fillRect/>
          </a:stretch>
        </p:blipFill>
        <p:spPr>
          <a:xfrm flipH="1">
            <a:off x="-24315" y="-12860"/>
            <a:ext cx="2735627" cy="4576455"/>
          </a:xfrm>
          <a:prstGeom prst="rect">
            <a:avLst/>
          </a:prstGeom>
        </p:spPr>
      </p:pic>
      <p:pic>
        <p:nvPicPr>
          <p:cNvPr id="13" name="Picture 272" descr="28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1723289" y="3858967"/>
            <a:ext cx="2196732" cy="137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花果山">
            <a:hlinkClick r:id="" action="ppaction://media"/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link="rId1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174636" y="4900809"/>
            <a:ext cx="812800" cy="812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919855" y="5778500"/>
            <a:ext cx="4442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sym typeface="Arial" panose="020B0604020202020204" charset="-76"/>
              </a:rPr>
              <a:t>中华文化通识教程（第三讲）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sym typeface="Arial" panose="020B0604020202020204" charset="-76"/>
              </a:rPr>
              <a:t>主讲：刘维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sym typeface="Arial" panose="020B0604020202020204" charset="-76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6000">
        <p15:prstTrans prst="pageCurlSing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8" presetClass="path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4.72222E-6 -2.96296E-6 L 0.03855 0.09908 L 0.07518 -2.96296E-6 L 0.11389 0.09908 L 0.15261 -2.96296E-6 L 0.18889 0.09908 L 0.22761 -2.96296E-6 L 0.26424 0.09908 L 0.30296 -2.96296E-6 L 0.3415 0.09908 L 0.37813 -2.96296E-6 L 0.41685 0.09908 L 0.45313 -2.96296E-6 L 0.49185 0.09908 L 0.53056 -2.96296E-6 L 0.56719 0.09908 L 0.60591 -2.96296E-6 " pathEditMode="relative" rAng="0" ptsTypes="AAAAAAAAAAAAAAAAA">
                                      <p:cBhvr>
                                        <p:cTn id="26" dur="2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295" y="4938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1" presetClass="entr" presetSubtype="0" fill="hold" grpId="0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25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30">
                <p:cTn id="3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13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2859" r="80712"/>
          <a:stretch>
            <a:fillRect/>
          </a:stretch>
        </p:blipFill>
        <p:spPr>
          <a:xfrm>
            <a:off x="0" y="3604864"/>
            <a:ext cx="2351584" cy="325313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7" r="439"/>
          <a:stretch>
            <a:fillRect/>
          </a:stretch>
        </p:blipFill>
        <p:spPr>
          <a:xfrm>
            <a:off x="8543595" y="-42893"/>
            <a:ext cx="3648405" cy="6900893"/>
          </a:xfrm>
          <a:prstGeom prst="rect">
            <a:avLst/>
          </a:prstGeom>
        </p:spPr>
      </p:pic>
      <p:sp>
        <p:nvSpPr>
          <p:cNvPr id="7" name="TextBox 24"/>
          <p:cNvSpPr txBox="1"/>
          <p:nvPr/>
        </p:nvSpPr>
        <p:spPr>
          <a:xfrm>
            <a:off x="795020" y="403225"/>
            <a:ext cx="16046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说“仁”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charset="-76"/>
            </a:endParaRPr>
          </a:p>
        </p:txBody>
      </p:sp>
      <p:pic>
        <p:nvPicPr>
          <p:cNvPr id="31" name="Picture 272" descr="2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1937385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86" name="文本占位符 11266"/>
          <p:cNvSpPr/>
          <p:nvPr/>
        </p:nvSpPr>
        <p:spPr>
          <a:xfrm>
            <a:off x="2515870" y="1681480"/>
            <a:ext cx="6510020" cy="32385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rmAutofit lnSpcReduction="20000"/>
          </a:bodyPr>
          <a:lstStyle>
            <a:lvl1pPr marL="271780" indent="-271145" algn="just" defTabSz="51435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ct val="50000"/>
              <a:buFont typeface="Wingdings 2" panose="05020102010507070707" pitchFamily="2" charset="2"/>
              <a:buChar char=""/>
              <a:defRPr lang="zh-CN" altLang="en-US" sz="18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just" defTabSz="51435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2">
                  <a:lumMod val="60000"/>
                  <a:lumOff val="40000"/>
                </a:schemeClr>
              </a:buClr>
              <a:buFont typeface="幼圆" panose="02010509060101010101" pitchFamily="1" charset="-122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3255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00430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57605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1414780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1671955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9130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6305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14350" fontAlgn="auto">
              <a:buSzPct val="50000"/>
              <a:buFont typeface="Wingdings 2" panose="05020102010507070707" pitchFamily="2" charset="2"/>
              <a:buNone/>
            </a:pPr>
            <a:endParaRPr lang="zh-CN" altLang="en-US" sz="2400" b="1" strike="noStrike" kern="1200" baseline="0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cs typeface="+mn-cs"/>
              <a:sym typeface="Arial" panose="020B0604020202020204" charset="-76"/>
            </a:endParaRPr>
          </a:p>
          <a:p>
            <a:pPr marL="0" indent="0" defTabSz="514350" fontAlgn="auto">
              <a:buSzPct val="50000"/>
              <a:buFont typeface="Wingdings 2" panose="05020102010507070707" pitchFamily="2" charset="2"/>
              <a:buNone/>
            </a:pPr>
            <a:endParaRPr lang="zh-CN" altLang="en-US" sz="2400" b="1" strike="noStrike" kern="1200" baseline="0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cs typeface="+mn-cs"/>
              <a:sym typeface="Arial" panose="020B0604020202020204" charset="-76"/>
            </a:endParaRPr>
          </a:p>
          <a:p>
            <a:pPr marL="0" indent="0" defTabSz="514350" fontAlgn="auto">
              <a:buSzPct val="50000"/>
              <a:buFont typeface="Wingdings 2" panose="05020102010507070707" pitchFamily="2" charset="2"/>
              <a:buNone/>
            </a:pPr>
            <a:r>
              <a:rPr lang="zh-CN" altLang="en-US" sz="2400" b="1" strike="noStrike" kern="1200" baseline="0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  己所不欲，勿施于人。</a:t>
            </a:r>
            <a:r>
              <a:rPr lang="en-US" altLang="zh-CN" sz="1400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sym typeface="Arial" panose="020B0604020202020204" charset="-76"/>
              </a:rPr>
              <a:t>——《论语·颜渊》</a:t>
            </a:r>
            <a:endParaRPr lang="en-US" altLang="zh-CN" sz="1400" b="1" strike="noStrike" kern="1200" baseline="0" noProof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+mn-cs"/>
              <a:sym typeface="Arial" panose="020B0604020202020204" charset="-76"/>
            </a:endParaRPr>
          </a:p>
          <a:p>
            <a:pPr marL="0" indent="0" defTabSz="514350" fontAlgn="auto">
              <a:buSzPct val="50000"/>
              <a:buFont typeface="Wingdings 2" panose="05020102010507070707" pitchFamily="2" charset="2"/>
              <a:buNone/>
            </a:pPr>
            <a:r>
              <a:rPr lang="zh-CN" altLang="en-US" sz="2400" b="1" strike="noStrike" kern="1200" baseline="0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                                                          </a:t>
            </a:r>
            <a:endParaRPr lang="zh-CN" altLang="en-US" sz="2400" b="1" strike="noStrike" kern="1200" baseline="0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cs typeface="+mn-cs"/>
              <a:sym typeface="Arial" panose="020B0604020202020204" charset="-76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6000">
        <p15:prstTrans prst="pageCurlSing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38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11" t="51400"/>
          <a:stretch>
            <a:fillRect/>
          </a:stretch>
        </p:blipFill>
        <p:spPr>
          <a:xfrm>
            <a:off x="7920203" y="3525011"/>
            <a:ext cx="4271797" cy="3332989"/>
          </a:xfrm>
          <a:prstGeom prst="rect">
            <a:avLst/>
          </a:prstGeom>
        </p:spPr>
      </p:pic>
      <p:sp>
        <p:nvSpPr>
          <p:cNvPr id="2" name="TextBox 24"/>
          <p:cNvSpPr txBox="1"/>
          <p:nvPr/>
        </p:nvSpPr>
        <p:spPr>
          <a:xfrm>
            <a:off x="795020" y="403225"/>
            <a:ext cx="2275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说“仁”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charset="-76"/>
            </a:endParaRPr>
          </a:p>
        </p:txBody>
      </p:sp>
      <p:pic>
        <p:nvPicPr>
          <p:cNvPr id="31" name="Picture 272" descr="2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2467610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455420" y="2367915"/>
            <a:ext cx="8011795" cy="17125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70000"/>
              </a:lnSpc>
            </a:pPr>
            <a:r>
              <a:rPr lang="en-US" altLang="zh-CN" sz="2000" b="1" noProof="1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cs typeface="+mn-cs"/>
                <a:sym typeface="Arial" panose="020B0604020202020204" charset="-76"/>
              </a:rPr>
              <a:t>             </a:t>
            </a:r>
            <a:r>
              <a:rPr lang="zh-CN" altLang="en-US" sz="2800" b="1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己欲立而立人，己欲达而达人。</a:t>
            </a:r>
            <a:r>
              <a:rPr lang="en-US" altLang="zh-CN" sz="1400" b="1" smtClean="0">
                <a:latin typeface="楷体" panose="02010609060101010101" charset="-122"/>
                <a:ea typeface="楷体" panose="02010609060101010101" charset="-122"/>
                <a:sym typeface="Arial" panose="020B0604020202020204" charset="-76"/>
              </a:rPr>
              <a:t>—— 《论语·雍也》</a:t>
            </a:r>
            <a:endParaRPr lang="zh-CN" altLang="en-US" sz="1400" b="1" noProof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+mn-cs"/>
              <a:sym typeface="Arial" panose="020B0604020202020204" charset="-76"/>
            </a:endParaRPr>
          </a:p>
          <a:p>
            <a:pPr algn="l" fontAlgn="auto">
              <a:lnSpc>
                <a:spcPct val="170000"/>
              </a:lnSpc>
            </a:pPr>
            <a:endParaRPr lang="zh-CN" altLang="en-US" sz="1400" b="1" noProof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+mn-cs"/>
              <a:sym typeface="Arial" panose="020B0604020202020204" charset="-76"/>
            </a:endParaRPr>
          </a:p>
          <a:p>
            <a:pPr algn="l" fontAlgn="auto">
              <a:lnSpc>
                <a:spcPct val="170000"/>
              </a:lnSpc>
            </a:pPr>
            <a:r>
              <a:rPr lang="zh-CN" altLang="en-US" sz="2000" b="1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                         </a:t>
            </a:r>
            <a:endParaRPr lang="zh-CN" altLang="en-US" sz="2000" b="1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cs typeface="+mn-cs"/>
              <a:sym typeface="Arial" panose="020B0604020202020204" charset="-76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6000">
        <p15:prstTrans prst="pageCurlSing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82c451b50ffe42c5b003aa9995bb228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905" y="-13335"/>
            <a:ext cx="1543685" cy="2101850"/>
          </a:xfrm>
          <a:prstGeom prst="rect">
            <a:avLst/>
          </a:prstGeom>
        </p:spPr>
      </p:pic>
      <p:pic>
        <p:nvPicPr>
          <p:cNvPr id="19" name="图片 18" descr="19a2bb8396e7a6ab39a6845112851ede"/>
          <p:cNvPicPr>
            <a:picLocks noChangeAspect="1"/>
          </p:cNvPicPr>
          <p:nvPr/>
        </p:nvPicPr>
        <p:blipFill>
          <a:blip r:embed="rId2"/>
          <a:srcRect l="10868" t="-6892" r="-10868" b="6892"/>
          <a:stretch>
            <a:fillRect/>
          </a:stretch>
        </p:blipFill>
        <p:spPr>
          <a:xfrm flipH="1">
            <a:off x="8970645" y="2580640"/>
            <a:ext cx="3225165" cy="4274820"/>
          </a:xfrm>
          <a:prstGeom prst="rtTriangle">
            <a:avLst/>
          </a:prstGeom>
          <a:effectLst>
            <a:softEdge rad="101600"/>
          </a:effectLst>
        </p:spPr>
      </p:pic>
      <p:sp>
        <p:nvSpPr>
          <p:cNvPr id="26" name="TextBox 24"/>
          <p:cNvSpPr txBox="1"/>
          <p:nvPr/>
        </p:nvSpPr>
        <p:spPr>
          <a:xfrm>
            <a:off x="4513580" y="403225"/>
            <a:ext cx="59823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仁惠：水桶哲学  双赢思维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charset="-76"/>
            </a:endParaRPr>
          </a:p>
        </p:txBody>
      </p:sp>
      <p:pic>
        <p:nvPicPr>
          <p:cNvPr id="27" name="Picture 272" descr="28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9639935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458" name="文本占位符 14338"/>
          <p:cNvSpPr/>
          <p:nvPr>
            <p:ph idx="1"/>
          </p:nvPr>
        </p:nvSpPr>
        <p:spPr>
          <a:xfrm>
            <a:off x="1545590" y="1731010"/>
            <a:ext cx="8093710" cy="2616200"/>
          </a:xfrm>
          <a:noFill/>
          <a:ln>
            <a:noFill/>
          </a:ln>
        </p:spPr>
        <p:txBody>
          <a:bodyPr lIns="91440" tIns="45720" rIns="91440" bIns="45720" anchor="t">
            <a:normAutofit fontScale="90000"/>
          </a:bodyPr>
          <a:p>
            <a:pPr marL="0" indent="0" algn="l" defTabSz="514350" fontAlgn="auto">
              <a:lnSpc>
                <a:spcPct val="130000"/>
              </a:lnSpc>
              <a:buSzPct val="50000"/>
              <a:buFont typeface="Wingdings 2" panose="05020102010507070707" pitchFamily="2" charset="2"/>
              <a:buNone/>
            </a:pPr>
            <a:r>
              <a:rPr lang="en-US" altLang="zh-CN" sz="2400" strike="noStrike" kern="1200" baseline="0" noProof="1" dirty="0" smtClean="0">
                <a:solidFill>
                  <a:srgbClr val="C00000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cs typeface="+mn-cs"/>
                <a:sym typeface="Arial" panose="020B0604020202020204" charset="-76"/>
              </a:rPr>
              <a:t>         </a:t>
            </a:r>
            <a:r>
              <a:rPr lang="zh-CN" altLang="en-US" sz="2000" strike="noStrike" kern="1200" baseline="0" noProof="1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“水桶哲学”的内涵：</a:t>
            </a:r>
            <a:r>
              <a:rPr lang="zh-CN" altLang="en-US" sz="2000" strike="noStrike" kern="1200" baseline="0" noProof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赚钱就像浅底大水桶一样，把水桶拉向这边，水就涌向那边；</a:t>
            </a:r>
            <a:r>
              <a:rPr lang="zh-CN" altLang="en-US" sz="2000" strike="noStrike" kern="1200" baseline="0" noProof="1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把水桶推向那边，水就向这边涌来。同样，你想一个人独占利益，利益就会跟你告别，远离你而去。如果你想把利益分享给别人，不可思议地利益就会心甘情愿地找你上来。</a:t>
            </a:r>
            <a:r>
              <a:rPr lang="zh-CN" altLang="en-US" sz="2000" strike="noStrike" kern="1200" baseline="0" noProof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这是最聪明、最上乘的商业策略</a:t>
            </a:r>
            <a:r>
              <a:rPr lang="zh-CN" altLang="en-US" sz="2000" strike="noStrike" kern="1200" baseline="0" noProof="1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与交际策略。                   </a:t>
            </a:r>
            <a:endParaRPr lang="zh-CN" altLang="en-US" sz="2000" strike="noStrike" kern="1200" baseline="0" noProof="1" dirty="0" smtClean="0">
              <a:solidFill>
                <a:srgbClr val="C00000"/>
              </a:solidFill>
              <a:latin typeface="隶书" panose="02010509060101010101" charset="-122"/>
              <a:ea typeface="隶书" panose="02010509060101010101" charset="-122"/>
              <a:cs typeface="+mn-cs"/>
              <a:sym typeface="Arial" panose="020B0604020202020204" charset="-76"/>
            </a:endParaRPr>
          </a:p>
          <a:p>
            <a:pPr marL="0" indent="0" algn="l" defTabSz="514350" fontAlgn="auto">
              <a:lnSpc>
                <a:spcPct val="130000"/>
              </a:lnSpc>
              <a:buSzPct val="50000"/>
              <a:buFont typeface="Wingdings 2" panose="05020102010507070707" pitchFamily="2" charset="2"/>
              <a:buNone/>
            </a:pPr>
            <a:r>
              <a:rPr lang="zh-CN" altLang="en-US" sz="2000" strike="noStrike" kern="1200" baseline="0" noProof="1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                                                 </a:t>
            </a:r>
            <a:r>
              <a:rPr lang="zh-CN" altLang="en-US" sz="2000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———【美】瓦那美卡</a:t>
            </a:r>
            <a:r>
              <a:rPr lang="zh-CN" altLang="en-US" sz="2000" strike="noStrike" kern="1200" baseline="0" noProof="1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  </a:t>
            </a:r>
            <a:r>
              <a:rPr lang="zh-CN" altLang="en-US" sz="2400" strike="noStrike" kern="1200" baseline="0" noProof="1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                                                                                </a:t>
            </a:r>
            <a:endParaRPr lang="zh-CN" altLang="en-US" sz="2400" b="1" strike="noStrike" kern="1200" baseline="0" noProof="1" dirty="0" smtClean="0">
              <a:solidFill>
                <a:srgbClr val="C00000"/>
              </a:solidFill>
              <a:uFillTx/>
              <a:latin typeface="隶书" panose="02010509060101010101" charset="-122"/>
              <a:ea typeface="隶书" panose="02010509060101010101" charset="-122"/>
              <a:cs typeface="+mn-cs"/>
              <a:sym typeface="Arial" panose="020B0604020202020204" charset="-76"/>
            </a:endParaRPr>
          </a:p>
          <a:p>
            <a:pPr marL="0" indent="0" algn="r" defTabSz="514350" fontAlgn="auto">
              <a:lnSpc>
                <a:spcPct val="70000"/>
              </a:lnSpc>
              <a:buSzPct val="50000"/>
              <a:buFont typeface="Wingdings 2" panose="05020102010507070707" pitchFamily="2" charset="2"/>
              <a:buNone/>
            </a:pPr>
            <a:endParaRPr lang="zh-CN" altLang="en-US" sz="2400" b="1" strike="noStrike" kern="1200" baseline="0" noProof="1" dirty="0" smtClean="0">
              <a:solidFill>
                <a:srgbClr val="C00000"/>
              </a:solidFill>
              <a:uFillTx/>
              <a:latin typeface="方正古隶简体" panose="03000509000000000000" pitchFamily="65" charset="-122"/>
              <a:ea typeface="方正古隶简体" panose="03000509000000000000" pitchFamily="65" charset="-122"/>
              <a:cs typeface="+mn-cs"/>
              <a:sym typeface="Arial" panose="020B0604020202020204" charset="-76"/>
            </a:endParaRPr>
          </a:p>
          <a:p>
            <a:pPr marL="0" indent="-271780" algn="r" defTabSz="514350" fontAlgn="auto">
              <a:lnSpc>
                <a:spcPct val="70000"/>
              </a:lnSpc>
              <a:buSzPct val="50000"/>
              <a:buFont typeface="Wingdings 2" panose="05020102010507070707" pitchFamily="2" charset="2"/>
              <a:buNone/>
            </a:pPr>
            <a:endParaRPr lang="zh-CN" altLang="en-US" sz="2400" b="1" strike="noStrike" kern="1200" baseline="0" noProof="1" dirty="0" smtClean="0">
              <a:solidFill>
                <a:schemeClr val="accent2"/>
              </a:solidFill>
              <a:latin typeface="+mn-lt"/>
              <a:ea typeface="+mn-ea"/>
              <a:cs typeface="+mn-cs"/>
              <a:sym typeface="Arial" panose="020B0604020202020204" charset="-76"/>
            </a:endParaRPr>
          </a:p>
          <a:p>
            <a:pPr marL="0" indent="0" algn="r" defTabSz="514350" fontAlgn="auto">
              <a:lnSpc>
                <a:spcPct val="70000"/>
              </a:lnSpc>
              <a:buSzPct val="50000"/>
              <a:buFont typeface="Wingdings 2" panose="05020102010507070707" pitchFamily="2" charset="2"/>
              <a:buNone/>
            </a:pPr>
            <a:endParaRPr lang="zh-CN" altLang="en-US" sz="2400" strike="noStrike" kern="1200" baseline="0" noProof="1" dirty="0" smtClean="0">
              <a:latin typeface="方正古隶简体" panose="03000509000000000000" pitchFamily="65" charset="-122"/>
              <a:ea typeface="方正古隶简体" panose="03000509000000000000" pitchFamily="65" charset="-122"/>
              <a:cs typeface="+mn-cs"/>
              <a:sym typeface="Arial" panose="020B0604020202020204" charset="-76"/>
            </a:endParaRPr>
          </a:p>
          <a:p>
            <a:pPr marL="0" indent="0" algn="r" defTabSz="514350" fontAlgn="auto">
              <a:lnSpc>
                <a:spcPct val="70000"/>
              </a:lnSpc>
              <a:buSzPct val="50000"/>
              <a:buFont typeface="Wingdings 2" panose="05020102010507070707" pitchFamily="2" charset="2"/>
              <a:buNone/>
            </a:pPr>
            <a:endParaRPr lang="zh-CN" altLang="en-US" sz="2400" b="1" strike="noStrike" kern="1200" baseline="0" noProof="1" dirty="0" smtClean="0">
              <a:solidFill>
                <a:schemeClr val="accent2"/>
              </a:solidFill>
              <a:latin typeface="+mn-lt"/>
              <a:ea typeface="+mn-ea"/>
              <a:cs typeface="+mn-cs"/>
              <a:sym typeface="Arial" panose="020B0604020202020204" charset="-76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160145" y="5363210"/>
            <a:ext cx="613346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15" name="文本框 14339"/>
          <p:cNvSpPr txBox="1"/>
          <p:nvPr/>
        </p:nvSpPr>
        <p:spPr>
          <a:xfrm>
            <a:off x="1015365" y="4772343"/>
            <a:ext cx="746125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spcBef>
                <a:spcPct val="50000"/>
              </a:spcBef>
              <a:buClrTx/>
            </a:pP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隶书" panose="02010509060101010101" charset="-122"/>
                <a:ea typeface="隶书" panose="02010509060101010101" charset="-122"/>
              </a:rPr>
              <a:t>己欲立而立人，已欲达而达人。《论语·雍也》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隶书" panose="02010509060101010101" charset="-122"/>
              <a:ea typeface="隶书" panose="02010509060101010101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19458" grpId="0" build="p"/>
      <p:bldP spid="133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9" name="淘宝店chenying0907 948"/>
          <p:cNvPicPr>
            <a:picLocks noChangeAspect="1"/>
          </p:cNvPicPr>
          <p:nvPr/>
        </p:nvPicPr>
        <p:blipFill>
          <a:blip r:embed="rId1">
            <a:grayscl/>
          </a:blip>
          <a:stretch>
            <a:fillRect/>
          </a:stretch>
        </p:blipFill>
        <p:spPr>
          <a:xfrm rot="5400000">
            <a:off x="-1696340" y="-848105"/>
            <a:ext cx="4415390" cy="6051910"/>
          </a:xfrm>
          <a:prstGeom prst="rect">
            <a:avLst/>
          </a:prstGeom>
        </p:spPr>
      </p:pic>
      <p:sp>
        <p:nvSpPr>
          <p:cNvPr id="9" name="PA_淘宝网chenying0907出品 2"/>
          <p:cNvSpPr txBox="1"/>
          <p:nvPr>
            <p:custDataLst>
              <p:tags r:id="rId2"/>
            </p:custDataLst>
          </p:nvPr>
        </p:nvSpPr>
        <p:spPr>
          <a:xfrm>
            <a:off x="1293495" y="1425575"/>
            <a:ext cx="9202420" cy="269938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marL="0" indent="0">
              <a:lnSpc>
                <a:spcPct val="110000"/>
              </a:lnSpc>
            </a:pPr>
            <a:r>
              <a:rPr lang="zh-CN" altLang="en-US" sz="2400" b="1" dirty="0">
                <a:solidFill>
                  <a:schemeClr val="accent2">
                    <a:lumMod val="75000"/>
                  </a:schemeClr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从6000万到45亿资产的理财妙决</a:t>
            </a:r>
            <a:endParaRPr lang="zh-CN" altLang="en-US" sz="2400" b="1" dirty="0">
              <a:solidFill>
                <a:schemeClr val="accent2">
                  <a:lumMod val="75000"/>
                </a:schemeClr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marL="0" indent="0">
              <a:lnSpc>
                <a:spcPct val="110000"/>
              </a:lnSpc>
            </a:pPr>
            <a:endParaRPr lang="zh-CN" altLang="en-US" sz="2400" b="1" dirty="0">
              <a:solidFill>
                <a:schemeClr val="accent2">
                  <a:lumMod val="75000"/>
                </a:schemeClr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marL="0" indent="0">
              <a:lnSpc>
                <a:spcPct val="110000"/>
              </a:lnSpc>
            </a:pP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  </a:t>
            </a:r>
            <a:r>
              <a:rPr lang="zh-CN" altLang="en-US" sz="2000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先要舍得把自己的钱分给别人，然后自己才能赚大钱”即：老板的股份越来越少，员工的股份越来越多，自己的生意才能越做越大。</a:t>
            </a:r>
            <a:endParaRPr lang="zh-CN" altLang="en-US" sz="2000" dirty="0" smtClean="0">
              <a:solidFill>
                <a:srgbClr val="C000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marL="0" indent="0">
              <a:lnSpc>
                <a:spcPct val="110000"/>
              </a:lnSpc>
            </a:pPr>
            <a:r>
              <a:rPr lang="zh-CN" altLang="en-US" sz="2000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        谢圣明个人股份：100%到40%到20%</a:t>
            </a:r>
            <a:endParaRPr lang="zh-CN" altLang="en-US" sz="2000" dirty="0" smtClean="0">
              <a:solidFill>
                <a:srgbClr val="C000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marL="0" indent="0">
              <a:lnSpc>
                <a:spcPct val="80000"/>
              </a:lnSpc>
            </a:pPr>
            <a:endParaRPr lang="zh-CN" altLang="en-US" sz="2000" dirty="0" smtClean="0">
              <a:solidFill>
                <a:srgbClr val="C000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marL="0" indent="0">
              <a:lnSpc>
                <a:spcPct val="80000"/>
              </a:lnSpc>
            </a:pPr>
            <a:r>
              <a:rPr lang="zh-CN" altLang="en-US" sz="2000" dirty="0" smtClean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                               ——红桃K集团董事局主席、总裁谢圣明</a:t>
            </a:r>
            <a:endParaRPr lang="zh-CN" altLang="en-US" sz="2000" dirty="0" smtClean="0">
              <a:solidFill>
                <a:srgbClr val="C000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                          </a:t>
            </a:r>
            <a:endParaRPr lang="zh-CN" altLang="en-US" b="1" spc="600" dirty="0">
              <a:solidFill>
                <a:schemeClr val="tx1">
                  <a:lumMod val="65000"/>
                  <a:lumOff val="35000"/>
                </a:schemeClr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</p:txBody>
      </p:sp>
      <p:sp>
        <p:nvSpPr>
          <p:cNvPr id="26" name="TextBox 24"/>
          <p:cNvSpPr txBox="1"/>
          <p:nvPr/>
        </p:nvSpPr>
        <p:spPr>
          <a:xfrm>
            <a:off x="6552565" y="403225"/>
            <a:ext cx="39433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仁惠：施舍是财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charset="-76"/>
            </a:endParaRPr>
          </a:p>
        </p:txBody>
      </p:sp>
      <p:pic>
        <p:nvPicPr>
          <p:cNvPr id="27" name="Picture 272" descr="28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9639935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0" b="61183"/>
          <a:stretch>
            <a:fillRect/>
          </a:stretch>
        </p:blipFill>
        <p:spPr>
          <a:xfrm>
            <a:off x="-254000" y="5233670"/>
            <a:ext cx="12910185" cy="18516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2">
                  <a:lumMod val="20000"/>
                  <a:lumOff val="80000"/>
                </a:schemeClr>
              </a:gs>
              <a:gs pos="83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effectLst>
            <a:softEdge rad="647700"/>
          </a:effectLst>
        </p:spPr>
      </p:pic>
      <p:sp>
        <p:nvSpPr>
          <p:cNvPr id="15365" name="文本框 15364"/>
          <p:cNvSpPr txBox="1"/>
          <p:nvPr/>
        </p:nvSpPr>
        <p:spPr>
          <a:xfrm>
            <a:off x="1457960" y="4773295"/>
            <a:ext cx="760285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r">
              <a:spcBef>
                <a:spcPct val="50000"/>
              </a:spcBef>
              <a:buClr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惠则足以使人。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——《论语·阳货》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11" t="51400"/>
          <a:stretch>
            <a:fillRect/>
          </a:stretch>
        </p:blipFill>
        <p:spPr>
          <a:xfrm>
            <a:off x="7920203" y="3525011"/>
            <a:ext cx="4271797" cy="3332989"/>
          </a:xfrm>
          <a:prstGeom prst="rect">
            <a:avLst/>
          </a:prstGeom>
        </p:spPr>
      </p:pic>
      <p:sp>
        <p:nvSpPr>
          <p:cNvPr id="2" name="TextBox 24"/>
          <p:cNvSpPr txBox="1"/>
          <p:nvPr/>
        </p:nvSpPr>
        <p:spPr>
          <a:xfrm>
            <a:off x="795020" y="403225"/>
            <a:ext cx="2275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三达德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charset="-76"/>
            </a:endParaRPr>
          </a:p>
        </p:txBody>
      </p:sp>
      <p:pic>
        <p:nvPicPr>
          <p:cNvPr id="31" name="Picture 272" descr="2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2467610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65" name="文本占位符 10241"/>
          <p:cNvSpPr/>
          <p:nvPr/>
        </p:nvSpPr>
        <p:spPr>
          <a:xfrm>
            <a:off x="2190115" y="2394585"/>
            <a:ext cx="7695565" cy="19215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" indent="0" fontAlgn="auto">
              <a:buNone/>
            </a:pPr>
            <a:r>
              <a:rPr lang="zh-CN" altLang="en-US" sz="2400" b="1" strike="noStrike" noProof="1" dirty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智者不惑，仁者不忧，勇者不惧。</a:t>
            </a:r>
            <a:r>
              <a:rPr lang="zh-CN" altLang="en-US" sz="1400" b="1" dirty="0">
                <a:solidFill>
                  <a:srgbClr val="C00000"/>
                </a:solidFill>
                <a:latin typeface="楷体" panose="02010609060101010101" charset="-122"/>
                <a:ea typeface="楷体" panose="02010609060101010101" charset="-122"/>
                <a:sym typeface="Arial" panose="020B0604020202020204" charset="-76"/>
              </a:rPr>
              <a:t>——《论语·子罕》</a:t>
            </a:r>
            <a:endParaRPr lang="zh-CN" altLang="en-US" sz="1400" b="1" strike="noStrike" noProof="1" dirty="0">
              <a:solidFill>
                <a:srgbClr val="C00000"/>
              </a:solidFill>
              <a:latin typeface="楷体" panose="02010609060101010101" charset="-122"/>
              <a:ea typeface="楷体" panose="02010609060101010101" charset="-122"/>
              <a:sym typeface="Arial" panose="020B0604020202020204" charset="-76"/>
            </a:endParaRPr>
          </a:p>
          <a:p>
            <a:pPr marL="635" indent="0" fontAlgn="auto">
              <a:buNone/>
            </a:pPr>
            <a:endParaRPr lang="zh-CN" altLang="en-US" sz="1400" b="1" strike="noStrike" noProof="1" dirty="0">
              <a:solidFill>
                <a:srgbClr val="C000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marL="635" indent="0" fontAlgn="auto">
              <a:buNone/>
            </a:pPr>
            <a:r>
              <a:rPr lang="zh-CN" altLang="en-US" sz="2400" b="1" strike="noStrike" noProof="1" dirty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                                                    </a:t>
            </a:r>
            <a:endParaRPr lang="zh-CN" altLang="en-US" sz="2400" b="1" strike="noStrike" noProof="1" dirty="0">
              <a:solidFill>
                <a:srgbClr val="C000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marL="635" indent="0" fontAlgn="auto">
              <a:buNone/>
            </a:pPr>
            <a:r>
              <a:rPr lang="zh-CN" altLang="en-US" sz="2400" b="1" strike="noStrike" noProof="1" dirty="0">
                <a:solidFill>
                  <a:srgbClr val="C000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                                                    </a:t>
            </a:r>
            <a:endParaRPr lang="zh-CN" altLang="en-US" sz="1400" b="1" strike="noStrike" noProof="1" dirty="0">
              <a:solidFill>
                <a:srgbClr val="C00000"/>
              </a:solidFill>
              <a:latin typeface="楷体" panose="02010609060101010101" charset="-122"/>
              <a:ea typeface="楷体" panose="02010609060101010101" charset="-122"/>
              <a:sym typeface="Arial" panose="020B0604020202020204" charset="-76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6000">
        <p15:prstTrans prst="pageCurlSing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淘宝店chenying0907 4"/>
          <p:cNvPicPr>
            <a:picLocks noChangeAspect="1"/>
          </p:cNvPicPr>
          <p:nvPr/>
        </p:nvPicPr>
        <p:blipFill>
          <a:blip r:embed="rId1">
            <a:grayscl/>
          </a:blip>
          <a:stretch>
            <a:fillRect/>
          </a:stretch>
        </p:blipFill>
        <p:spPr>
          <a:xfrm rot="5810512">
            <a:off x="371182" y="-722953"/>
            <a:ext cx="4415390" cy="6051910"/>
          </a:xfrm>
          <a:prstGeom prst="rect">
            <a:avLst/>
          </a:prstGeom>
        </p:spPr>
      </p:pic>
      <p:grpSp>
        <p:nvGrpSpPr>
          <p:cNvPr id="6" name="淘宝店chenying0907 5"/>
          <p:cNvGrpSpPr/>
          <p:nvPr/>
        </p:nvGrpSpPr>
        <p:grpSpPr>
          <a:xfrm>
            <a:off x="996531" y="1298153"/>
            <a:ext cx="8393653" cy="4158939"/>
            <a:chOff x="7210222" y="3140035"/>
            <a:chExt cx="1770664" cy="3272488"/>
          </a:xfrm>
        </p:grpSpPr>
        <p:sp>
          <p:nvSpPr>
            <p:cNvPr id="7" name="淘宝店chenying0907 6"/>
            <p:cNvSpPr/>
            <p:nvPr/>
          </p:nvSpPr>
          <p:spPr>
            <a:xfrm>
              <a:off x="7210222" y="3140035"/>
              <a:ext cx="1770664" cy="3272488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淘宝店chenying0907 7"/>
            <p:cNvSpPr/>
            <p:nvPr/>
          </p:nvSpPr>
          <p:spPr>
            <a:xfrm>
              <a:off x="7210222" y="3140035"/>
              <a:ext cx="1770664" cy="3272488"/>
            </a:xfrm>
            <a:prstGeom prst="rect">
              <a:avLst/>
            </a:prstGeom>
            <a:blipFill>
              <a:blip r:embed="rId2">
                <a:alphaModFix amt="26000"/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18000"/>
                        </a14:imgEffect>
                        <a14:imgEffect>
                          <a14:colorTemperature colorTemp="5591"/>
                        </a14:imgEffect>
                        <a14:imgEffect>
                          <a14:saturation sat="28000"/>
                        </a14:imgEffect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淘宝店chenying0907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H="1" flipV="1">
            <a:off x="8203046" y="3643737"/>
            <a:ext cx="2801815" cy="362671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33500" y="1619250"/>
            <a:ext cx="7809865" cy="230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20000"/>
              </a:lnSpc>
              <a:buNone/>
            </a:pP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仁者安仁，知者利仁。</a:t>
            </a: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algn="l">
              <a:lnSpc>
                <a:spcPct val="120000"/>
              </a:lnSpc>
              <a:buNone/>
            </a:pP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algn="l">
              <a:lnSpc>
                <a:spcPct val="120000"/>
              </a:lnSpc>
              <a:buNone/>
            </a:pP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仁的流弊：任人唯亲、妇人之仁</a:t>
            </a:r>
            <a:r>
              <a:rPr lang="en-US" altLang="zh-CN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……</a:t>
            </a: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必以智、勇相济。</a:t>
            </a: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algn="l">
              <a:lnSpc>
                <a:spcPct val="120000"/>
              </a:lnSpc>
              <a:buNone/>
            </a:pP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algn="l">
              <a:lnSpc>
                <a:spcPct val="120000"/>
              </a:lnSpc>
              <a:buNone/>
            </a:pP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智及之，仁不能守之；虽得之，必失之。</a:t>
            </a: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</p:txBody>
      </p:sp>
      <p:sp>
        <p:nvSpPr>
          <p:cNvPr id="4" name="TextBox 24"/>
          <p:cNvSpPr txBox="1"/>
          <p:nvPr/>
        </p:nvSpPr>
        <p:spPr>
          <a:xfrm>
            <a:off x="6699885" y="422910"/>
            <a:ext cx="36703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必以智、勇相济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charset="-76"/>
            </a:endParaRPr>
          </a:p>
        </p:txBody>
      </p:sp>
      <p:pic>
        <p:nvPicPr>
          <p:cNvPr id="13" name="Picture 272" descr="28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9737725" y="172720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93" t="4407"/>
          <a:stretch>
            <a:fillRect/>
          </a:stretch>
        </p:blipFill>
        <p:spPr>
          <a:xfrm>
            <a:off x="8392160" y="2792095"/>
            <a:ext cx="3799840" cy="40659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3" t="63232" r="40992" b="5745"/>
          <a:stretch>
            <a:fillRect/>
          </a:stretch>
        </p:blipFill>
        <p:spPr>
          <a:xfrm>
            <a:off x="-21590" y="5501640"/>
            <a:ext cx="5839460" cy="13855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23895" y="1366520"/>
            <a:ext cx="5364480" cy="30441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lnSpc>
                <a:spcPct val="160000"/>
              </a:lnSpc>
            </a:pPr>
            <a:r>
              <a:rPr lang="zh-CN" altLang="en-US" sz="2400" dirty="0">
                <a:solidFill>
                  <a:srgbClr val="663300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charset="-76"/>
              </a:rPr>
              <a:t> </a:t>
            </a:r>
            <a:r>
              <a:rPr lang="zh-CN" altLang="en-US" sz="2400" dirty="0">
                <a:solidFill>
                  <a:srgbClr val="6633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五百年旧家，无非积德；</a:t>
            </a:r>
            <a:endParaRPr lang="zh-CN" altLang="en-US" sz="2400" dirty="0">
              <a:solidFill>
                <a:srgbClr val="6633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algn="l">
              <a:lnSpc>
                <a:spcPct val="160000"/>
              </a:lnSpc>
            </a:pPr>
            <a:endParaRPr lang="zh-CN" altLang="en-US" sz="2400" dirty="0">
              <a:solidFill>
                <a:srgbClr val="6633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algn="l">
              <a:lnSpc>
                <a:spcPct val="160000"/>
              </a:lnSpc>
            </a:pPr>
            <a:r>
              <a:rPr lang="zh-CN" altLang="en-US" sz="2400" dirty="0">
                <a:solidFill>
                  <a:srgbClr val="6633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      第一件好事，还是读书。</a:t>
            </a:r>
            <a:endParaRPr lang="zh-CN" altLang="en-US" sz="2400" dirty="0">
              <a:solidFill>
                <a:srgbClr val="6633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algn="l">
              <a:lnSpc>
                <a:spcPct val="160000"/>
              </a:lnSpc>
            </a:pPr>
            <a:r>
              <a:rPr lang="zh-CN" altLang="en-US" sz="2400" dirty="0">
                <a:solidFill>
                  <a:srgbClr val="6633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                     </a:t>
            </a:r>
            <a:endParaRPr lang="zh-CN" altLang="en-US" sz="2400" dirty="0">
              <a:solidFill>
                <a:srgbClr val="6633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  <a:p>
            <a:pPr algn="l">
              <a:lnSpc>
                <a:spcPct val="160000"/>
              </a:lnSpc>
            </a:pPr>
            <a:r>
              <a:rPr lang="zh-CN" altLang="en-US" sz="2400" dirty="0">
                <a:solidFill>
                  <a:srgbClr val="663300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charset="-76"/>
              </a:rPr>
              <a:t>                        ——张元济</a:t>
            </a:r>
            <a:endParaRPr lang="zh-CN" altLang="en-US" sz="2400" dirty="0">
              <a:solidFill>
                <a:srgbClr val="663300"/>
              </a:solidFill>
              <a:latin typeface="隶书" panose="02010509060101010101" charset="-122"/>
              <a:ea typeface="隶书" panose="02010509060101010101" charset="-122"/>
              <a:sym typeface="Arial" panose="020B0604020202020204" charset="-76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6000">
        <p15:prstTrans prst="pageCurlSing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2990906" y="-22225"/>
            <a:ext cx="6210300" cy="6539230"/>
            <a:chOff x="5292" y="-35"/>
            <a:chExt cx="8984" cy="9900"/>
          </a:xfrm>
        </p:grpSpPr>
        <p:pic>
          <p:nvPicPr>
            <p:cNvPr id="5" name="图片 4" descr="03f96b1c6bfa00fbf57befaf6cc9d428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5292" y="-35"/>
              <a:ext cx="8984" cy="990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8279" y="428"/>
              <a:ext cx="1333" cy="876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r>
                <a:rPr lang="zh-CN" altLang="en-US" sz="2400">
                  <a:solidFill>
                    <a:schemeClr val="tx1"/>
                  </a:solidFill>
                  <a:latin typeface="隶书" panose="02010509060101010101" charset="-122"/>
                  <a:ea typeface="隶书" panose="02010509060101010101" charset="-122"/>
                </a:rPr>
                <a:t>仁爱</a:t>
              </a:r>
              <a:r>
                <a:rPr lang="en-US" altLang="zh-CN" sz="2400">
                  <a:solidFill>
                    <a:schemeClr val="tx1"/>
                  </a:solidFill>
                  <a:latin typeface="隶书" panose="02010509060101010101" charset="-122"/>
                  <a:ea typeface="隶书" panose="02010509060101010101" charset="-122"/>
                </a:rPr>
                <a:t>---</a:t>
              </a:r>
              <a:r>
                <a:rPr lang="zh-CN" altLang="en-US" sz="2400">
                  <a:latin typeface="隶书" panose="02010509060101010101" charset="-122"/>
                  <a:ea typeface="隶书" panose="02010509060101010101" charset="-122"/>
                  <a:sym typeface="+mn-ea"/>
                </a:rPr>
                <a:t>贴切自然 向内使劲</a:t>
              </a:r>
              <a:endParaRPr lang="en-US" altLang="zh-CN" sz="240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</a:endParaRPr>
            </a:p>
            <a:p>
              <a:r>
                <a:rPr lang="zh-CN" altLang="en-US" sz="2400">
                  <a:solidFill>
                    <a:schemeClr val="tx1"/>
                  </a:solidFill>
                  <a:latin typeface="隶书" panose="02010509060101010101" charset="-122"/>
                  <a:ea typeface="隶书" panose="02010509060101010101" charset="-122"/>
                </a:rPr>
                <a:t>      </a:t>
              </a:r>
              <a:endParaRPr lang="zh-CN" altLang="en-US" sz="240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</a:endParaRPr>
            </a:p>
          </p:txBody>
        </p:sp>
      </p:grpSp>
      <p:pic>
        <p:nvPicPr>
          <p:cNvPr id="8" name="图片 7" descr="76cb2fa332ccab346e25e38b18354b63"/>
          <p:cNvPicPr>
            <a:picLocks noChangeAspect="1"/>
          </p:cNvPicPr>
          <p:nvPr/>
        </p:nvPicPr>
        <p:blipFill>
          <a:blip r:embed="rId2"/>
          <a:srcRect l="54511"/>
          <a:stretch>
            <a:fillRect/>
          </a:stretch>
        </p:blipFill>
        <p:spPr>
          <a:xfrm flipH="1" flipV="1">
            <a:off x="-5715" y="-22225"/>
            <a:ext cx="1476375" cy="2411095"/>
          </a:xfrm>
          <a:prstGeom prst="rect">
            <a:avLst/>
          </a:prstGeom>
        </p:spPr>
      </p:pic>
      <p:pic>
        <p:nvPicPr>
          <p:cNvPr id="9" name="图片 8" descr="76cb2fa332ccab346e25e38b18354b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585" y="4108450"/>
            <a:ext cx="3721735" cy="276415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82c451b50ffe42c5b003aa9995bb228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905" y="-13335"/>
            <a:ext cx="1543685" cy="210185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659255" y="2023110"/>
            <a:ext cx="3954780" cy="248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 smtClean="0">
                <a:solidFill>
                  <a:srgbClr val="31B185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         </a:t>
            </a:r>
            <a:r>
              <a:rPr lang="zh-CN" altLang="en-US" sz="2400" dirty="0" smtClean="0">
                <a:solidFill>
                  <a:srgbClr val="31B185"/>
                </a:solidFill>
                <a:latin typeface="隶书" panose="02010509060101010101" charset="-122"/>
                <a:ea typeface="隶书" panose="02010509060101010101" charset="-122"/>
              </a:rPr>
              <a:t>孔子，前551—479年，字仲尼，中国古代伟大的思想家、教育家，儒家学派的创始人。在中国乃至全世界都有极其重要的地位和影响。</a:t>
            </a:r>
            <a:endParaRPr lang="zh-CN" altLang="en-US" sz="2400" dirty="0" smtClean="0">
              <a:solidFill>
                <a:srgbClr val="31B185"/>
              </a:solidFill>
              <a:latin typeface="隶书" panose="02010509060101010101" charset="-122"/>
              <a:ea typeface="隶书" panose="020105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648450" y="1728470"/>
            <a:ext cx="3531235" cy="3707765"/>
          </a:xfrm>
          <a:prstGeom prst="rect">
            <a:avLst/>
          </a:prstGeom>
          <a:noFill/>
          <a:ln w="31750">
            <a:solidFill>
              <a:srgbClr val="65D4B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TextBox 24"/>
          <p:cNvSpPr txBox="1"/>
          <p:nvPr/>
        </p:nvSpPr>
        <p:spPr>
          <a:xfrm>
            <a:off x="5412105" y="403225"/>
            <a:ext cx="43376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即凡而圣，孔子生平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charset="-76"/>
            </a:endParaRPr>
          </a:p>
        </p:txBody>
      </p:sp>
      <p:pic>
        <p:nvPicPr>
          <p:cNvPr id="15" name="Picture 272" descr="2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9639935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7" name="内容占位符 8196" descr="孔子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33540" y="1789113"/>
            <a:ext cx="3381375" cy="3565525"/>
          </a:xfrm>
        </p:spPr>
      </p:pic>
      <p:sp>
        <p:nvSpPr>
          <p:cNvPr id="4" name="文本框 3"/>
          <p:cNvSpPr txBox="1"/>
          <p:nvPr/>
        </p:nvSpPr>
        <p:spPr>
          <a:xfrm>
            <a:off x="1910715" y="4894580"/>
            <a:ext cx="44786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 smtClean="0">
                <a:solidFill>
                  <a:srgbClr val="31B185"/>
                </a:solidFill>
                <a:latin typeface="隶书" panose="02010509060101010101" charset="-122"/>
                <a:ea typeface="隶书" panose="02010509060101010101" charset="-122"/>
              </a:rPr>
              <a:t>讨论：电影《孔子》</a:t>
            </a:r>
            <a:endParaRPr lang="zh-CN" altLang="en-US" sz="2400" dirty="0" smtClean="0">
              <a:solidFill>
                <a:srgbClr val="31B185"/>
              </a:solidFill>
              <a:latin typeface="隶书" panose="02010509060101010101" charset="-122"/>
              <a:ea typeface="隶书" panose="02010509060101010101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2859" r="80712"/>
          <a:stretch>
            <a:fillRect/>
          </a:stretch>
        </p:blipFill>
        <p:spPr>
          <a:xfrm>
            <a:off x="0" y="3604864"/>
            <a:ext cx="2351584" cy="325313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7" r="439"/>
          <a:stretch>
            <a:fillRect/>
          </a:stretch>
        </p:blipFill>
        <p:spPr>
          <a:xfrm>
            <a:off x="8543595" y="-42893"/>
            <a:ext cx="3648405" cy="6900893"/>
          </a:xfrm>
          <a:prstGeom prst="rect">
            <a:avLst/>
          </a:prstGeom>
        </p:spPr>
      </p:pic>
      <p:sp>
        <p:nvSpPr>
          <p:cNvPr id="7" name="TextBox 24"/>
          <p:cNvSpPr txBox="1"/>
          <p:nvPr/>
        </p:nvSpPr>
        <p:spPr>
          <a:xfrm>
            <a:off x="795020" y="403225"/>
            <a:ext cx="16046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说“仁”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charset="-76"/>
            </a:endParaRPr>
          </a:p>
        </p:txBody>
      </p:sp>
      <p:pic>
        <p:nvPicPr>
          <p:cNvPr id="31" name="Picture 272" descr="2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1937385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86" name="文本占位符 11266"/>
          <p:cNvSpPr/>
          <p:nvPr/>
        </p:nvSpPr>
        <p:spPr>
          <a:xfrm>
            <a:off x="2155190" y="1613535"/>
            <a:ext cx="7354570" cy="397891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marL="271780" indent="-271145" algn="just" defTabSz="51435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ct val="50000"/>
              <a:buFont typeface="Wingdings 2" panose="05020102010507070707" pitchFamily="2" charset="2"/>
              <a:buChar char=""/>
              <a:defRPr lang="zh-CN" altLang="en-US" sz="1800" kern="120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just" defTabSz="51435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2">
                  <a:lumMod val="60000"/>
                  <a:lumOff val="40000"/>
                </a:schemeClr>
              </a:buClr>
              <a:buFont typeface="幼圆" panose="02010509060101010101" pitchFamily="1" charset="-122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3255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00430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57605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1414780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1671955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9130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6305" indent="-128270" algn="l" defTabSz="514350" rtl="0" eaLnBrk="1" latinLnBrk="0" hangingPunct="1">
              <a:lnSpc>
                <a:spcPct val="90000"/>
              </a:lnSpc>
              <a:spcBef>
                <a:spcPts val="280"/>
              </a:spcBef>
              <a:buFont typeface="Arial" panose="020B0604020202020204" pitchFamily="34" charset="0"/>
              <a:buChar char="•"/>
              <a:defRPr sz="10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l" defTabSz="914400" fontAlgn="base">
              <a:lnSpc>
                <a:spcPct val="150000"/>
              </a:lnSpc>
              <a:buNone/>
            </a:pPr>
            <a:r>
              <a:rPr lang="en-US" altLang="zh-CN" sz="2000" b="1" strike="noStrike" kern="1200" baseline="0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仁者，亲也，从人二。</a:t>
            </a:r>
            <a:r>
              <a:rPr sz="1400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sym typeface="Arial" panose="020B0604020202020204" charset="-76"/>
              </a:rPr>
              <a:t>——《说文解字》</a:t>
            </a:r>
            <a:endParaRPr lang="zh-CN" altLang="en-US" sz="1400" b="1" strike="noStrike" kern="1200" baseline="0" noProof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+mn-cs"/>
              <a:sym typeface="Arial" panose="020B0604020202020204" charset="-76"/>
            </a:endParaRPr>
          </a:p>
          <a:p>
            <a:pPr marL="0" indent="0" defTabSz="514350" fontAlgn="auto">
              <a:buSzPct val="50000"/>
              <a:buFont typeface="Wingdings 2" panose="05020102010507070707" pitchFamily="2" charset="2"/>
              <a:buNone/>
            </a:pPr>
            <a:r>
              <a:rPr lang="zh-CN" altLang="en-US" sz="2000" b="1" strike="noStrike" kern="1200" baseline="0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                                                       </a:t>
            </a:r>
            <a:r>
              <a:rPr lang="en-US" altLang="zh-CN" sz="2000" b="1" strike="noStrike" kern="1200" baseline="0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达道者五，君臣、父子、夫妇、昆弟、朋友。</a:t>
            </a:r>
            <a:r>
              <a:rPr sz="1400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sym typeface="Arial" panose="020B0604020202020204" charset="-76"/>
              </a:rPr>
              <a:t>——《中庸》</a:t>
            </a:r>
            <a:endParaRPr lang="zh-CN" altLang="en-US" sz="1400" b="1" strike="noStrike" kern="1200" baseline="0" noProof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+mn-cs"/>
              <a:sym typeface="Arial" panose="020B0604020202020204" charset="-76"/>
            </a:endParaRPr>
          </a:p>
          <a:p>
            <a:pPr marL="0" indent="0" defTabSz="514350" fontAlgn="auto">
              <a:buSzPct val="50000"/>
              <a:buFont typeface="Wingdings 2" panose="05020102010507070707" pitchFamily="2" charset="2"/>
              <a:buNone/>
            </a:pPr>
            <a:r>
              <a:rPr lang="zh-CN" altLang="en-US" sz="2000" b="1" strike="noStrike" kern="1200" baseline="0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                                                                 </a:t>
            </a:r>
            <a:endParaRPr lang="zh-CN" altLang="en-US" sz="2000" b="1" strike="noStrike" kern="1200" baseline="0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cs typeface="+mn-cs"/>
              <a:sym typeface="Arial" panose="020B0604020202020204" charset="-76"/>
            </a:endParaRPr>
          </a:p>
          <a:p>
            <a:pPr marL="0" algn="l" defTabSz="914400" fontAlgn="base">
              <a:lnSpc>
                <a:spcPct val="150000"/>
              </a:lnSpc>
              <a:buFont typeface="Wingdings 2" panose="05020102010507070707" pitchFamily="2" charset="2"/>
              <a:buNone/>
            </a:pPr>
            <a:r>
              <a:rPr lang="en-US" altLang="zh-CN" sz="2000" b="1" strike="noStrike" kern="1200" baseline="0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孝悌也者，其为仁之本与？</a:t>
            </a:r>
            <a:r>
              <a:rPr sz="1400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sym typeface="Arial" panose="020B0604020202020204" charset="-76"/>
              </a:rPr>
              <a:t>——《论语·学而》</a:t>
            </a:r>
            <a:endParaRPr lang="zh-CN" altLang="en-US" sz="1400" b="1" strike="noStrike" kern="1200" baseline="0" noProof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+mn-cs"/>
              <a:sym typeface="Arial" panose="020B0604020202020204" charset="-76"/>
            </a:endParaRPr>
          </a:p>
          <a:p>
            <a:pPr marL="0" indent="0" defTabSz="514350" fontAlgn="auto">
              <a:buSzPct val="50000"/>
              <a:buFont typeface="Wingdings 2" panose="05020102010507070707" pitchFamily="2" charset="2"/>
              <a:buNone/>
            </a:pPr>
            <a:endParaRPr lang="zh-CN" altLang="en-US" sz="2000" b="1" strike="noStrike" kern="1200" baseline="0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cs typeface="+mn-cs"/>
              <a:sym typeface="Arial" panose="020B0604020202020204" charset="-76"/>
            </a:endParaRPr>
          </a:p>
          <a:p>
            <a:pPr marL="0" indent="0" defTabSz="514350" fontAlgn="auto">
              <a:buSzPct val="50000"/>
              <a:buFont typeface="Wingdings 2" panose="05020102010507070707" pitchFamily="2" charset="2"/>
              <a:buNone/>
            </a:pPr>
            <a:r>
              <a:rPr lang="zh-CN" altLang="en-US" sz="2000" b="1" strike="noStrike" kern="1200" baseline="0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cs typeface="+mn-cs"/>
                <a:sym typeface="Arial" panose="020B0604020202020204" charset="-76"/>
              </a:rPr>
              <a:t>                                                           </a:t>
            </a:r>
            <a:endParaRPr lang="zh-CN" altLang="en-US" sz="2000" b="1" strike="noStrike" kern="1200" baseline="0" noProof="1" dirty="0" smtClean="0">
              <a:solidFill>
                <a:schemeClr val="tx1"/>
              </a:solidFill>
              <a:uFillTx/>
              <a:latin typeface="隶书" panose="02010509060101010101" charset="-122"/>
              <a:ea typeface="隶书" panose="02010509060101010101" charset="-122"/>
              <a:cs typeface="+mn-cs"/>
              <a:sym typeface="Arial" panose="020B0604020202020204" charset="-76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6000">
        <p15:prstTrans prst="pageCurlSing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3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3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3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505"/>
            <a:ext cx="12192000" cy="697293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60830" y="1327785"/>
            <a:ext cx="3154045" cy="3674110"/>
          </a:xfrm>
        </p:spPr>
        <p:txBody>
          <a:bodyPr>
            <a:normAutofit/>
          </a:bodyPr>
          <a:p>
            <a:pPr marL="0" indent="0" fontAlgn="base">
              <a:lnSpc>
                <a:spcPct val="150000"/>
              </a:lnSpc>
              <a:buNone/>
            </a:pPr>
            <a:r>
              <a:rPr lang="zh-CN" altLang="en-US" sz="2400" b="1" dirty="0">
                <a:solidFill>
                  <a:schemeClr val="accent2">
                    <a:lumMod val="75000"/>
                  </a:schemeClr>
                </a:solidFill>
                <a:latin typeface="隶书" panose="02010509060101010101" charset="-122"/>
                <a:ea typeface="隶书" panose="02010509060101010101" charset="-122"/>
                <a:sym typeface="+mn-ea"/>
              </a:rPr>
              <a:t>由近及远 推己及人：</a:t>
            </a:r>
            <a:endParaRPr lang="zh-CN" altLang="en-US" sz="2400" b="1" strike="noStrike" noProof="1" dirty="0">
              <a:solidFill>
                <a:schemeClr val="accent2">
                  <a:lumMod val="75000"/>
                </a:schemeClr>
              </a:solidFill>
              <a:latin typeface="隶书" panose="02010509060101010101" charset="-122"/>
              <a:ea typeface="隶书" panose="02010509060101010101" charset="-122"/>
              <a:sym typeface="+mn-ea"/>
            </a:endParaRPr>
          </a:p>
          <a:p>
            <a:pPr marL="0" indent="0" algn="l" fontAlgn="base">
              <a:lnSpc>
                <a:spcPct val="200000"/>
              </a:lnSpc>
              <a:buNone/>
            </a:pPr>
            <a:endParaRPr lang="zh-CN" altLang="en-US" sz="2000" b="1" strike="noStrike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44500" y="403225"/>
            <a:ext cx="18395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说“仁”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</p:txBody>
      </p:sp>
      <p:pic>
        <p:nvPicPr>
          <p:cNvPr id="31" name="Picture 272" descr="2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1805305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1804670" y="2345055"/>
            <a:ext cx="8909050" cy="2353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fontAlgn="base">
              <a:lnSpc>
                <a:spcPct val="150000"/>
              </a:lnSpc>
              <a:buNone/>
            </a:pPr>
            <a:r>
              <a:rPr lang="en-US" altLang="zh-CN" sz="2000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——孝悌也者，其为仁之本与？</a:t>
            </a:r>
            <a:r>
              <a:rPr lang="zh-CN" altLang="en-US" sz="14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《论语·学而》</a:t>
            </a:r>
            <a:endParaRPr lang="zh-CN" altLang="en-US" sz="1400" b="1" strike="noStrike" noProof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 marL="0" indent="0" fontAlgn="base">
              <a:lnSpc>
                <a:spcPct val="150000"/>
              </a:lnSpc>
              <a:buNone/>
            </a:pPr>
            <a:r>
              <a:rPr lang="zh-CN" altLang="en-US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     </a:t>
            </a:r>
            <a:r>
              <a:rPr lang="en-US" altLang="zh-CN" sz="2000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——老吾老，以及人之老，幼吾幼，以及人之幼。</a:t>
            </a:r>
            <a:r>
              <a:rPr lang="zh-CN" altLang="en-US" sz="14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《孟子·梁惠王上》</a:t>
            </a:r>
            <a:endParaRPr lang="zh-CN" altLang="en-US" sz="1400" b="1" strike="noStrike" noProof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marL="0" algn="l" fontAlgn="base">
              <a:lnSpc>
                <a:spcPct val="150000"/>
              </a:lnSpc>
              <a:buNone/>
            </a:pPr>
            <a:r>
              <a:rPr lang="zh-CN" altLang="en-US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       </a:t>
            </a:r>
            <a:r>
              <a:rPr lang="en-US" altLang="zh-CN" sz="2000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  ——四海之内皆兄弟也。</a:t>
            </a:r>
            <a:r>
              <a:rPr lang="zh-CN" altLang="en-US" sz="14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《论语·颜渊》</a:t>
            </a:r>
            <a:endParaRPr lang="zh-CN" altLang="en-US" sz="1400" b="1" strike="noStrike" noProof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marL="0" algn="l" fontAlgn="base">
              <a:lnSpc>
                <a:spcPct val="150000"/>
              </a:lnSpc>
              <a:buNone/>
            </a:pPr>
            <a:r>
              <a:rPr lang="zh-CN" altLang="en-US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             </a:t>
            </a:r>
            <a:r>
              <a:rPr lang="en-US" altLang="zh-CN" sz="2000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——亲亲而仁民，仁民而爱物。</a:t>
            </a:r>
            <a:r>
              <a:rPr lang="zh-CN" altLang="en-US" sz="14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《孟子·尽心上》</a:t>
            </a:r>
            <a:endParaRPr lang="zh-CN" altLang="en-US" sz="1400" b="1" strike="noStrike" noProof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marL="0" indent="0" fontAlgn="base">
              <a:lnSpc>
                <a:spcPct val="150000"/>
              </a:lnSpc>
              <a:buNone/>
            </a:pPr>
            <a:endParaRPr lang="zh-CN" altLang="en-US">
              <a:latin typeface="隶书" panose="02010509060101010101" charset="-122"/>
              <a:ea typeface="隶书" panose="020105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030"/>
            <a:ext cx="12192000" cy="697293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60830" y="1327785"/>
            <a:ext cx="9022715" cy="5217795"/>
          </a:xfrm>
        </p:spPr>
        <p:txBody>
          <a:bodyPr>
            <a:normAutofit/>
          </a:bodyPr>
          <a:p>
            <a:pPr marL="0" indent="0" fontAlgn="base">
              <a:lnSpc>
                <a:spcPct val="150000"/>
              </a:lnSpc>
              <a:buNone/>
            </a:pPr>
            <a:r>
              <a:rPr lang="zh-CN" altLang="en-US" sz="2400" b="1" dirty="0">
                <a:solidFill>
                  <a:schemeClr val="accent2">
                    <a:lumMod val="75000"/>
                  </a:schemeClr>
                </a:solidFill>
                <a:latin typeface="隶书" panose="02010509060101010101" charset="-122"/>
                <a:ea typeface="隶书" panose="02010509060101010101" charset="-122"/>
                <a:sym typeface="+mn-ea"/>
              </a:rPr>
              <a:t>内及心性，外及万物：</a:t>
            </a:r>
            <a:endParaRPr lang="zh-CN" altLang="en-US" sz="2400" b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+mn-ea"/>
            </a:endParaRPr>
          </a:p>
          <a:p>
            <a:pPr marL="0" indent="0" fontAlgn="base">
              <a:lnSpc>
                <a:spcPct val="150000"/>
              </a:lnSpc>
              <a:buNone/>
            </a:pPr>
            <a:endParaRPr lang="zh-CN" altLang="en-US" sz="2000" b="1" strike="noStrike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</a:endParaRPr>
          </a:p>
          <a:p>
            <a:pPr marL="0" indent="0" fontAlgn="base">
              <a:lnSpc>
                <a:spcPct val="150000"/>
              </a:lnSpc>
              <a:buNone/>
            </a:pPr>
            <a:r>
              <a:rPr lang="zh-CN" altLang="en-US" sz="2000" b="1" strike="noStrike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</a:rPr>
              <a:t>格物——致知——诚意——正心——修身——齐家——治国——平天下。</a:t>
            </a:r>
            <a:endParaRPr lang="zh-CN" altLang="en-US" sz="2000" b="1" strike="noStrike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</a:endParaRPr>
          </a:p>
          <a:p>
            <a:pPr marL="0" algn="l" fontAlgn="base">
              <a:lnSpc>
                <a:spcPct val="150000"/>
              </a:lnSpc>
              <a:buNone/>
            </a:pPr>
            <a:r>
              <a:rPr lang="en-US" altLang="zh-CN" sz="2000" b="1" strike="noStrike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</a:rPr>
              <a:t>                                   </a:t>
            </a:r>
            <a:r>
              <a:rPr lang="zh-CN" altLang="en-US" sz="1400" b="1" strike="noStrike" noProof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</a:rPr>
              <a:t>——《大学》</a:t>
            </a:r>
            <a:endParaRPr lang="zh-CN" altLang="en-US" sz="1400" b="1" strike="noStrike" noProof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 marL="0" indent="0" fontAlgn="base">
              <a:lnSpc>
                <a:spcPct val="150000"/>
              </a:lnSpc>
              <a:buNone/>
            </a:pPr>
            <a:endParaRPr lang="zh-CN" altLang="en-US" sz="2000" b="1" strike="noStrike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44500" y="403225"/>
            <a:ext cx="18395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说“仁”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</p:txBody>
      </p:sp>
      <p:pic>
        <p:nvPicPr>
          <p:cNvPr id="31" name="Picture 272" descr="2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1805305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82c451b50ffe42c5b003aa9995bb228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905" y="-13335"/>
            <a:ext cx="1543685" cy="2101850"/>
          </a:xfrm>
          <a:prstGeom prst="rect">
            <a:avLst/>
          </a:prstGeom>
        </p:spPr>
      </p:pic>
      <p:pic>
        <p:nvPicPr>
          <p:cNvPr id="19" name="图片 18" descr="19a2bb8396e7a6ab39a6845112851ede"/>
          <p:cNvPicPr>
            <a:picLocks noChangeAspect="1"/>
          </p:cNvPicPr>
          <p:nvPr/>
        </p:nvPicPr>
        <p:blipFill>
          <a:blip r:embed="rId2"/>
          <a:srcRect l="10868" t="-6892" r="-10868" b="6892"/>
          <a:stretch>
            <a:fillRect/>
          </a:stretch>
        </p:blipFill>
        <p:spPr>
          <a:xfrm flipH="1">
            <a:off x="8970645" y="2580640"/>
            <a:ext cx="3225165" cy="4274820"/>
          </a:xfrm>
          <a:prstGeom prst="rtTriangle">
            <a:avLst/>
          </a:prstGeom>
          <a:effectLst>
            <a:softEdge rad="101600"/>
          </a:effectLst>
        </p:spPr>
      </p:pic>
      <p:sp>
        <p:nvSpPr>
          <p:cNvPr id="26" name="TextBox 24"/>
          <p:cNvSpPr txBox="1"/>
          <p:nvPr/>
        </p:nvSpPr>
        <p:spPr>
          <a:xfrm>
            <a:off x="8731250" y="403225"/>
            <a:ext cx="17646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说仁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charset="-76"/>
            </a:endParaRPr>
          </a:p>
        </p:txBody>
      </p:sp>
      <p:pic>
        <p:nvPicPr>
          <p:cNvPr id="27" name="Picture 272" descr="28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4292" b="14367"/>
          <a:stretch>
            <a:fillRect/>
          </a:stretch>
        </p:blipFill>
        <p:spPr bwMode="auto">
          <a:xfrm>
            <a:off x="9639935" y="153035"/>
            <a:ext cx="1529715" cy="9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458" name="文本占位符 14338"/>
          <p:cNvSpPr/>
          <p:nvPr>
            <p:ph idx="1"/>
          </p:nvPr>
        </p:nvSpPr>
        <p:spPr>
          <a:xfrm>
            <a:off x="1545590" y="1731010"/>
            <a:ext cx="8093710" cy="2616200"/>
          </a:xfrm>
          <a:noFill/>
          <a:ln>
            <a:noFill/>
          </a:ln>
        </p:spPr>
        <p:txBody>
          <a:bodyPr lIns="91440" tIns="45720" rIns="91440" bIns="45720" anchor="t">
            <a:normAutofit lnSpcReduction="20000"/>
          </a:bodyPr>
          <a:p>
            <a:pPr marL="0" indent="0" algn="l" defTabSz="514350" fontAlgn="auto">
              <a:lnSpc>
                <a:spcPct val="130000"/>
              </a:lnSpc>
              <a:buSzPct val="50000"/>
              <a:buFont typeface="Wingdings 2" panose="05020102010507070707" pitchFamily="2" charset="2"/>
              <a:buNone/>
            </a:pPr>
            <a:r>
              <a:rPr lang="en-US" altLang="zh-CN" sz="2400" strike="noStrike" kern="1200" baseline="0" noProof="1" dirty="0" smtClean="0">
                <a:solidFill>
                  <a:srgbClr val="C00000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cs typeface="+mn-cs"/>
                <a:sym typeface="Arial" panose="020B0604020202020204" charset="-76"/>
              </a:rPr>
              <a:t>  </a:t>
            </a:r>
            <a:r>
              <a:rPr lang="zh-CN" altLang="en-US" sz="2400" b="1" dirty="0">
                <a:solidFill>
                  <a:schemeClr val="accent2">
                    <a:lumMod val="75000"/>
                  </a:schemeClr>
                </a:solidFill>
                <a:latin typeface="隶书" panose="02010509060101010101" charset="-122"/>
                <a:ea typeface="隶书" panose="02010509060101010101" charset="-122"/>
                <a:sym typeface="+mn-ea"/>
              </a:rPr>
              <a:t>发诸内而形诸外：</a:t>
            </a:r>
            <a:endParaRPr lang="zh-CN" altLang="en-US" sz="2400" b="1" strike="noStrike" noProof="1" dirty="0">
              <a:solidFill>
                <a:schemeClr val="accent2">
                  <a:lumMod val="75000"/>
                </a:schemeClr>
              </a:solidFill>
              <a:latin typeface="隶书" panose="02010509060101010101" charset="-122"/>
              <a:ea typeface="隶书" panose="02010509060101010101" charset="-122"/>
            </a:endParaRPr>
          </a:p>
          <a:p>
            <a:pPr marL="0" indent="0" fontAlgn="base">
              <a:lnSpc>
                <a:spcPct val="150000"/>
              </a:lnSpc>
              <a:buNone/>
            </a:pPr>
            <a:endParaRPr lang="zh-CN" altLang="en-US" sz="2400" b="1" strike="noStrike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</a:endParaRPr>
          </a:p>
          <a:p>
            <a:pPr marL="0" algn="l" fontAlgn="base">
              <a:lnSpc>
                <a:spcPct val="150000"/>
              </a:lnSpc>
              <a:buNone/>
            </a:pPr>
            <a:r>
              <a:rPr lang="zh-CN" altLang="en-US" sz="2000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盖有深爱者，必有和气，有和气者，必有愉色，有愉色者，必有婉容。</a:t>
            </a:r>
            <a:endParaRPr lang="zh-CN" altLang="en-US" sz="2000" b="1" dirty="0">
              <a:latin typeface="隶书" panose="02010509060101010101" charset="-122"/>
              <a:ea typeface="隶书" panose="02010509060101010101" charset="-122"/>
              <a:sym typeface="+mn-ea"/>
            </a:endParaRPr>
          </a:p>
          <a:p>
            <a:pPr marL="0" algn="l" fontAlgn="base">
              <a:lnSpc>
                <a:spcPct val="150000"/>
              </a:lnSpc>
              <a:buNone/>
            </a:pPr>
            <a:r>
              <a:rPr lang="en-US" altLang="zh-CN" sz="2000" b="1" dirty="0">
                <a:latin typeface="隶书" panose="02010509060101010101" charset="-122"/>
                <a:ea typeface="隶书" panose="02010509060101010101" charset="-122"/>
                <a:sym typeface="+mn-ea"/>
              </a:rPr>
              <a:t>                                     </a:t>
            </a:r>
            <a:r>
              <a:rPr lang="zh-CN" altLang="en-US" sz="1400" b="1" dirty="0">
                <a:latin typeface="楷体" panose="02010609060101010101" charset="-122"/>
                <a:ea typeface="楷体" panose="02010609060101010101" charset="-122"/>
                <a:sym typeface="+mn-ea"/>
              </a:rPr>
              <a:t>——《礼记·祭义》</a:t>
            </a:r>
            <a:endParaRPr lang="zh-CN" altLang="en-US" sz="1400" b="1" dirty="0"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marL="0" indent="0" algn="r" defTabSz="514350" fontAlgn="auto">
              <a:lnSpc>
                <a:spcPct val="70000"/>
              </a:lnSpc>
              <a:buSzPct val="50000"/>
              <a:buFont typeface="Wingdings 2" panose="05020102010507070707" pitchFamily="2" charset="2"/>
              <a:buNone/>
            </a:pPr>
            <a:endParaRPr lang="zh-CN" altLang="en-US" sz="2400" b="1" strike="noStrike" kern="1200" baseline="0" noProof="1" dirty="0" smtClean="0">
              <a:solidFill>
                <a:schemeClr val="accent2"/>
              </a:solidFill>
              <a:latin typeface="+mn-lt"/>
              <a:ea typeface="+mn-ea"/>
              <a:cs typeface="+mn-cs"/>
              <a:sym typeface="Arial" panose="020B0604020202020204" charset="-76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19458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2990906" y="-22225"/>
            <a:ext cx="6210300" cy="6539230"/>
            <a:chOff x="5292" y="-35"/>
            <a:chExt cx="8984" cy="9900"/>
          </a:xfrm>
        </p:grpSpPr>
        <p:pic>
          <p:nvPicPr>
            <p:cNvPr id="5" name="图片 4" descr="03f96b1c6bfa00fbf57befaf6cc9d428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5292" y="-35"/>
              <a:ext cx="8984" cy="990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8279" y="428"/>
              <a:ext cx="1333" cy="876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r>
                <a:rPr lang="zh-CN" altLang="en-US" sz="2400">
                  <a:solidFill>
                    <a:schemeClr val="tx1"/>
                  </a:solidFill>
                  <a:latin typeface="隶书" panose="02010509060101010101" charset="-122"/>
                  <a:ea typeface="隶书" panose="02010509060101010101" charset="-122"/>
                </a:rPr>
                <a:t>感通</a:t>
              </a:r>
              <a:r>
                <a:rPr lang="en-US" altLang="zh-CN" sz="2400">
                  <a:solidFill>
                    <a:schemeClr val="tx1"/>
                  </a:solidFill>
                  <a:latin typeface="隶书" panose="02010509060101010101" charset="-122"/>
                  <a:ea typeface="隶书" panose="02010509060101010101" charset="-122"/>
                </a:rPr>
                <a:t>---</a:t>
              </a:r>
              <a:r>
                <a:rPr lang="zh-CN" altLang="en-US" sz="2400">
                  <a:solidFill>
                    <a:schemeClr val="tx1"/>
                  </a:solidFill>
                  <a:latin typeface="隶书" panose="02010509060101010101" charset="-122"/>
                  <a:ea typeface="隶书" panose="02010509060101010101" charset="-122"/>
                </a:rPr>
                <a:t>立己达人 济世情怀</a:t>
              </a:r>
              <a:endParaRPr lang="zh-CN" altLang="en-US" sz="240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</a:endParaRPr>
            </a:p>
            <a:p>
              <a:r>
                <a:rPr lang="zh-CN" altLang="en-US" sz="2400">
                  <a:solidFill>
                    <a:schemeClr val="tx1"/>
                  </a:solidFill>
                  <a:latin typeface="隶书" panose="02010509060101010101" charset="-122"/>
                  <a:ea typeface="隶书" panose="02010509060101010101" charset="-122"/>
                </a:rPr>
                <a:t>      </a:t>
              </a:r>
              <a:endParaRPr lang="zh-CN" altLang="en-US" sz="240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</a:endParaRPr>
            </a:p>
          </p:txBody>
        </p:sp>
      </p:grpSp>
      <p:pic>
        <p:nvPicPr>
          <p:cNvPr id="8" name="图片 7" descr="76cb2fa332ccab346e25e38b18354b63"/>
          <p:cNvPicPr>
            <a:picLocks noChangeAspect="1"/>
          </p:cNvPicPr>
          <p:nvPr/>
        </p:nvPicPr>
        <p:blipFill>
          <a:blip r:embed="rId2"/>
          <a:srcRect l="54511"/>
          <a:stretch>
            <a:fillRect/>
          </a:stretch>
        </p:blipFill>
        <p:spPr>
          <a:xfrm flipH="1" flipV="1">
            <a:off x="-5715" y="-22225"/>
            <a:ext cx="1476375" cy="2411095"/>
          </a:xfrm>
          <a:prstGeom prst="rect">
            <a:avLst/>
          </a:prstGeom>
        </p:spPr>
      </p:pic>
      <p:pic>
        <p:nvPicPr>
          <p:cNvPr id="9" name="图片 8" descr="76cb2fa332ccab346e25e38b18354b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585" y="4108450"/>
            <a:ext cx="3721735" cy="276415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030"/>
            <a:ext cx="12192000" cy="697293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2625" y="1637030"/>
            <a:ext cx="9060815" cy="5217795"/>
          </a:xfrm>
        </p:spPr>
        <p:txBody>
          <a:bodyPr>
            <a:normAutofit/>
          </a:bodyPr>
          <a:p>
            <a:pPr marL="0" indent="0" fontAlgn="base">
              <a:lnSpc>
                <a:spcPct val="150000"/>
              </a:lnSpc>
              <a:buNone/>
            </a:pPr>
            <a:r>
              <a:rPr lang="zh-CN" altLang="en-US" sz="2400" b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+mn-ea"/>
              </a:rPr>
              <a:t>连带、推及、演绎的</a:t>
            </a:r>
            <a:r>
              <a:rPr lang="zh-CN" altLang="en-US" sz="2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隶书" panose="02010509060101010101" charset="-122"/>
                <a:ea typeface="隶书" panose="02010509060101010101" charset="-122"/>
                <a:sym typeface="+mn-ea"/>
              </a:rPr>
              <a:t>思维</a:t>
            </a:r>
            <a:r>
              <a:rPr lang="zh-CN" altLang="en-US" sz="2400" b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+mn-ea"/>
              </a:rPr>
              <a:t>：</a:t>
            </a:r>
            <a:endParaRPr lang="zh-CN" altLang="en-US" sz="2400" b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+mn-ea"/>
            </a:endParaRPr>
          </a:p>
          <a:p>
            <a:pPr marL="0" indent="0" fontAlgn="base">
              <a:lnSpc>
                <a:spcPct val="150000"/>
              </a:lnSpc>
              <a:buNone/>
            </a:pPr>
            <a:endParaRPr lang="zh-CN" altLang="en-US" sz="2400" b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+mn-ea"/>
            </a:endParaRPr>
          </a:p>
          <a:p>
            <a:pPr marL="0" indent="0" fontAlgn="base">
              <a:lnSpc>
                <a:spcPct val="150000"/>
              </a:lnSpc>
              <a:buNone/>
            </a:pPr>
            <a:r>
              <a:rPr lang="zh-CN" altLang="en-US" sz="2000" b="1" strike="noStrike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</a:rPr>
              <a:t>格物——致知——诚意——正心——修身——齐家——治国——平天下</a:t>
            </a:r>
            <a:endParaRPr lang="zh-CN" altLang="en-US" sz="2000" b="1" strike="noStrike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</a:endParaRPr>
          </a:p>
          <a:p>
            <a:pPr marL="0" indent="0" fontAlgn="base">
              <a:lnSpc>
                <a:spcPct val="150000"/>
              </a:lnSpc>
              <a:buNone/>
            </a:pPr>
            <a:endParaRPr lang="zh-CN" altLang="en-US" sz="2000" b="1" strike="noStrike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</a:endParaRPr>
          </a:p>
          <a:p>
            <a:pPr marL="0" indent="0" fontAlgn="base">
              <a:lnSpc>
                <a:spcPct val="150000"/>
              </a:lnSpc>
              <a:buNone/>
            </a:pPr>
            <a:r>
              <a:rPr lang="zh-CN" altLang="en-US" sz="2000" b="1" strike="noStrike" noProof="1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</a:rPr>
              <a:t>孝悌也者，其为仁之本与？——老吾老，以及人之老，幼吾幼，以及人之幼。——四海之内皆兄弟也——亲亲而仁民，仁民而爱物。——天地人合一</a:t>
            </a:r>
            <a:endParaRPr lang="zh-CN" altLang="en-US" sz="2000" b="1" strike="noStrike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</a:endParaRPr>
          </a:p>
          <a:p>
            <a:pPr marL="0" indent="0" algn="l" fontAlgn="base">
              <a:lnSpc>
                <a:spcPct val="200000"/>
              </a:lnSpc>
              <a:buNone/>
            </a:pPr>
            <a:endParaRPr lang="zh-CN" altLang="en-US" sz="2000" b="1" strike="noStrike" noProof="1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82625" y="302260"/>
            <a:ext cx="18395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charset="-76"/>
              </a:rPr>
              <a:t>说“仁”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64193" y="117475"/>
            <a:ext cx="948055" cy="10147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altLang="en-US" sz="6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ea typeface="华文行楷" panose="02010800040101010101" charset="-122"/>
              </a:rPr>
              <a:t>忎</a:t>
            </a:r>
            <a:endParaRPr lang="zh-CN" altLang="en-US" sz="6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ea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1000">
        <p15:prstTrans prst="drap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1784</Words>
  <Application>WPS 演示</Application>
  <PresentationFormat>宽屏</PresentationFormat>
  <Paragraphs>119</Paragraphs>
  <Slides>16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2" baseType="lpstr">
      <vt:lpstr>Arial</vt:lpstr>
      <vt:lpstr>宋体</vt:lpstr>
      <vt:lpstr>Wingdings</vt:lpstr>
      <vt:lpstr>华文行楷</vt:lpstr>
      <vt:lpstr>楷体</vt:lpstr>
      <vt:lpstr>Arial</vt:lpstr>
      <vt:lpstr>隶书</vt:lpstr>
      <vt:lpstr>方正古隶简体</vt:lpstr>
      <vt:lpstr>Wingdings 2</vt:lpstr>
      <vt:lpstr>幼圆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CHENYING0907出 品</Company>
  <LinksUpToDate>false</LinksUpToDate>
  <SharedDoc>false</SharedDoc>
  <HyperlinksChanged>false</HyperlinksChanged>
  <AppVersion>14.0000</AppVersion>
  <Manager>CHENYING0907出 品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CHENYING0907出 品</dc:title>
  <dc:creator>CHENYING0907出 品</dc:creator>
  <cp:lastModifiedBy>Joey</cp:lastModifiedBy>
  <cp:revision>182</cp:revision>
  <dcterms:created xsi:type="dcterms:W3CDTF">2016-07-26T07:52:00Z</dcterms:created>
  <dcterms:modified xsi:type="dcterms:W3CDTF">2019-08-21T07:42:27Z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